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  <a:lvl2pPr marL="1058332" indent="-423332" algn="ctr">
              <a:spcBef>
                <a:spcPts val="0"/>
              </a:spcBef>
              <a:defRPr i="1" sz="3200"/>
            </a:lvl2pPr>
            <a:lvl3pPr marL="1693333" indent="-423332" algn="ctr">
              <a:spcBef>
                <a:spcPts val="0"/>
              </a:spcBef>
              <a:defRPr i="1" sz="3200"/>
            </a:lvl3pPr>
            <a:lvl4pPr marL="2328333" indent="-423333" algn="ctr">
              <a:spcBef>
                <a:spcPts val="0"/>
              </a:spcBef>
              <a:defRPr i="1" sz="3200"/>
            </a:lvl4pPr>
            <a:lvl5pPr marL="2963333" indent="-423333" algn="ctr">
              <a:spcBef>
                <a:spcPts val="0"/>
              </a:spcBef>
              <a:defRPr i="1"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21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iver flowing through a tropical forest"/>
          <p:cNvSpPr/>
          <p:nvPr>
            <p:ph type="pic" idx="21"/>
          </p:nvPr>
        </p:nvSpPr>
        <p:spPr>
          <a:xfrm>
            <a:off x="0" y="-2290236"/>
            <a:ext cx="24384000" cy="1829647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iver flowing through a tropical forest"/>
          <p:cNvSpPr/>
          <p:nvPr>
            <p:ph type="pic" idx="21"/>
          </p:nvPr>
        </p:nvSpPr>
        <p:spPr>
          <a:xfrm>
            <a:off x="3125966" y="-1762101"/>
            <a:ext cx="18135605" cy="1360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lose-up of an orange flower surrounded by large tropical leaves"/>
          <p:cNvSpPr/>
          <p:nvPr>
            <p:ph type="pic" idx="21"/>
          </p:nvPr>
        </p:nvSpPr>
        <p:spPr>
          <a:xfrm>
            <a:off x="5803900" y="952500"/>
            <a:ext cx="17236029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lose-up of a red-eyed tree frog perched on a leaf"/>
          <p:cNvSpPr/>
          <p:nvPr>
            <p:ph type="pic" sz="half" idx="21"/>
          </p:nvPr>
        </p:nvSpPr>
        <p:spPr>
          <a:xfrm>
            <a:off x="87503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lose-up of an orange flower surrounded by large tropical leaves"/>
          <p:cNvSpPr/>
          <p:nvPr>
            <p:ph type="pic" sz="quarter" idx="21"/>
          </p:nvPr>
        </p:nvSpPr>
        <p:spPr>
          <a:xfrm>
            <a:off x="15292127" y="6870700"/>
            <a:ext cx="8341246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Close-up of a red-eyed tree frog perched on a leaf"/>
          <p:cNvSpPr/>
          <p:nvPr>
            <p:ph type="pic" sz="quarter" idx="22"/>
          </p:nvPr>
        </p:nvSpPr>
        <p:spPr>
          <a:xfrm>
            <a:off x="14859000" y="952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River flowing through a tropical forest"/>
          <p:cNvSpPr/>
          <p:nvPr>
            <p:ph type="pic" idx="23"/>
          </p:nvPr>
        </p:nvSpPr>
        <p:spPr>
          <a:xfrm>
            <a:off x="651235" y="952500"/>
            <a:ext cx="15283729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reasure Hunt Game"/>
          <p:cNvSpPr txBox="1"/>
          <p:nvPr>
            <p:ph type="ctrTitle"/>
          </p:nvPr>
        </p:nvSpPr>
        <p:spPr>
          <a:xfrm>
            <a:off x="363997" y="6392774"/>
            <a:ext cx="23656006" cy="4693882"/>
          </a:xfrm>
          <a:prstGeom prst="rect">
            <a:avLst/>
          </a:prstGeom>
        </p:spPr>
        <p:txBody>
          <a:bodyPr/>
          <a:lstStyle/>
          <a:p>
            <a:pPr>
              <a:defRPr sz="8800">
                <a:solidFill>
                  <a:srgbClr val="F0F9FF"/>
                </a:solidFill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pPr>
            <a:r>
              <a:t> </a:t>
            </a:r>
            <a:r>
              <a:rPr sz="11000"/>
              <a:t>Treasure Hunt Game </a:t>
            </a:r>
          </a:p>
        </p:txBody>
      </p:sp>
      <p:sp>
        <p:nvSpPr>
          <p:cNvPr id="120" name="Using Path Finding Algorithms"/>
          <p:cNvSpPr txBox="1"/>
          <p:nvPr>
            <p:ph type="subTitle" sz="quarter" idx="1"/>
          </p:nvPr>
        </p:nvSpPr>
        <p:spPr>
          <a:xfrm>
            <a:off x="363997" y="11188254"/>
            <a:ext cx="23656006" cy="566802"/>
          </a:xfrm>
          <a:prstGeom prst="rect">
            <a:avLst/>
          </a:prstGeom>
        </p:spPr>
        <p:txBody>
          <a:bodyPr anchor="ctr"/>
          <a:lstStyle/>
          <a:p>
            <a:pPr>
              <a:defRPr sz="3000">
                <a:latin typeface="Bodoni SvtyTwo SC ITC TT-Book"/>
                <a:ea typeface="Bodoni SvtyTwo SC ITC TT-Book"/>
                <a:cs typeface="Bodoni SvtyTwo SC ITC TT-Book"/>
                <a:sym typeface="Bodoni SvtyTwo SC ITC TT-Book"/>
              </a:defRPr>
            </a:pPr>
            <a:r>
              <a:t>Using Path Finding</a:t>
            </a:r>
            <a:r>
              <a:rPr>
                <a:latin typeface="+mj-lt"/>
                <a:ea typeface="+mj-ea"/>
                <a:cs typeface="+mj-cs"/>
                <a:sym typeface="Helvetica Neue"/>
              </a:rPr>
              <a:t> </a:t>
            </a:r>
            <a:r>
              <a:t>Algorithms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55440" y="42647"/>
            <a:ext cx="24345941" cy="13630704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Result"/>
          <p:cNvSpPr txBox="1"/>
          <p:nvPr>
            <p:ph type="title"/>
          </p:nvPr>
        </p:nvSpPr>
        <p:spPr>
          <a:xfrm>
            <a:off x="-4827116" y="977288"/>
            <a:ext cx="21005803" cy="2286002"/>
          </a:xfrm>
          <a:prstGeom prst="rect">
            <a:avLst/>
          </a:prstGeom>
        </p:spPr>
        <p:txBody>
          <a:bodyPr/>
          <a:lstStyle/>
          <a:p>
            <a:pPr lvl="1">
              <a:defRPr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Result</a:t>
            </a:r>
          </a:p>
        </p:txBody>
      </p:sp>
      <p:sp>
        <p:nvSpPr>
          <p:cNvPr id="155" name="The game randomly places a treasure and obstacles based on a grid.…"/>
          <p:cNvSpPr txBox="1"/>
          <p:nvPr>
            <p:ph type="body" sz="half" idx="1"/>
          </p:nvPr>
        </p:nvSpPr>
        <p:spPr>
          <a:xfrm>
            <a:off x="146390" y="2596988"/>
            <a:ext cx="13570457" cy="9296401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Copperplate"/>
                <a:ea typeface="Copperplate"/>
                <a:cs typeface="Copperplate"/>
                <a:sym typeface="Copperplate"/>
              </a:defRPr>
            </a:pPr>
            <a:r>
              <a:t>The game randomly places a treasure and obstacles based on a grid.</a:t>
            </a:r>
          </a:p>
          <a:p>
            <a:pPr>
              <a:defRPr>
                <a:latin typeface="Copperplate"/>
                <a:ea typeface="Copperplate"/>
                <a:cs typeface="Copperplate"/>
                <a:sym typeface="Copperplate"/>
              </a:defRPr>
            </a:pPr>
            <a:r>
              <a:t> The player has random moves to find the treasure, guided by BFS hints showing the shortest path. </a:t>
            </a:r>
          </a:p>
          <a:p>
            <a:pPr>
              <a:defRPr>
                <a:latin typeface="Copperplate"/>
                <a:ea typeface="Copperplate"/>
                <a:cs typeface="Copperplate"/>
                <a:sym typeface="Copperplate"/>
              </a:defRPr>
            </a:pPr>
            <a:r>
              <a:t>Upon finding the treasure, the game congratulates the player with the move count.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warp dir="in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81416" y="87560"/>
            <a:ext cx="18210222" cy="13627910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Conclusion"/>
          <p:cNvSpPr txBox="1"/>
          <p:nvPr>
            <p:ph type="title"/>
          </p:nvPr>
        </p:nvSpPr>
        <p:spPr>
          <a:xfrm>
            <a:off x="-1396317" y="355600"/>
            <a:ext cx="21005802" cy="2286000"/>
          </a:xfrm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159" name="• Summary:…"/>
          <p:cNvSpPr txBox="1"/>
          <p:nvPr>
            <p:ph type="body" sz="half" idx="1"/>
          </p:nvPr>
        </p:nvSpPr>
        <p:spPr>
          <a:xfrm>
            <a:off x="906231" y="3172625"/>
            <a:ext cx="12899030" cy="9959914"/>
          </a:xfrm>
          <a:prstGeom prst="rect">
            <a:avLst/>
          </a:prstGeom>
        </p:spPr>
        <p:txBody>
          <a:bodyPr/>
          <a:lstStyle/>
          <a:p>
            <a:pPr marL="0" indent="0" defTabSz="495300">
              <a:spcBef>
                <a:spcPts val="3500"/>
              </a:spcBef>
              <a:buSzTx/>
              <a:buNone/>
              <a:defRPr sz="30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	The main function implements a text-based treasure hunt game, where a player navigates through a grid to find a hidden treasure while avoiding obstacles. The game board is represented as a grid of size GRID_SIZE, where the player</a:t>
            </a:r>
            <a:r>
              <a:t>’</a:t>
            </a:r>
            <a:r>
              <a:t>s position, obstacles, and the treasure are placed. The game starts by randomly generating the position of the treasure and placing a few obstacles on the grid. The player begins at the top-left corner of the grid (position (0, 0)).</a:t>
            </a:r>
          </a:p>
          <a:p>
            <a:pPr marL="0" indent="0" defTabSz="342900">
              <a:lnSpc>
                <a:spcPct val="107916"/>
              </a:lnSpc>
              <a:spcBef>
                <a:spcPts val="600"/>
              </a:spcBef>
              <a:buSzTx/>
              <a:buNone/>
              <a:tabLst>
                <a:tab pos="939800" algn="l"/>
              </a:tabLst>
              <a:defRPr sz="3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</a:p>
          <a:p>
            <a:pPr marL="0" indent="0" defTabSz="342900">
              <a:lnSpc>
                <a:spcPct val="107916"/>
              </a:lnSpc>
              <a:spcBef>
                <a:spcPts val="600"/>
              </a:spcBef>
              <a:buSzTx/>
              <a:buNone/>
              <a:tabLst>
                <a:tab pos="939800" algn="l"/>
              </a:tabLst>
              <a:defRPr sz="3000"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                               The player can move in four directions: up (W), down (S), left (A), and right (D). After each move, the program checks if the player has reached the treasure. If the player lands on the treasure</a:t>
            </a:r>
            <a:r>
              <a:t>’</a:t>
            </a:r>
            <a:r>
              <a:t>s position, the game congratulates them and ends, displaying the number of moves it took to find the treasure.</a:t>
            </a:r>
          </a:p>
          <a:p>
            <a:pPr marL="0" indent="0" defTabSz="342900">
              <a:lnSpc>
                <a:spcPct val="107916"/>
              </a:lnSpc>
              <a:spcBef>
                <a:spcPts val="600"/>
              </a:spcBef>
              <a:buSzTx/>
              <a:buNone/>
              <a:tabLst>
                <a:tab pos="939800" algn="l"/>
              </a:tabLst>
              <a:defRPr sz="3000"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</a:p>
          <a:p>
            <a:pPr marL="0" indent="0" defTabSz="342900">
              <a:lnSpc>
                <a:spcPct val="107916"/>
              </a:lnSpc>
              <a:spcBef>
                <a:spcPts val="600"/>
              </a:spcBef>
              <a:buSzTx/>
              <a:buNone/>
              <a:tabLst>
                <a:tab pos="939800" algn="l"/>
              </a:tabLst>
              <a:defRPr sz="3000"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                                Additionally, the program informs the player if they are near the treasure (i.e., if they are one move away). The game uses the Breadth-First Search (BFS) algorithm to calculate the shortest number of moves to reach the treasure from the player</a:t>
            </a:r>
            <a:r>
              <a:t>’</a:t>
            </a:r>
            <a:r>
              <a:t>s current position. After every move, the program runs the BFS to determine and display the shortest path to the treasure.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3000">
        <p:push dir="l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hank You"/>
          <p:cNvSpPr txBox="1"/>
          <p:nvPr>
            <p:ph type="title"/>
          </p:nvPr>
        </p:nvSpPr>
        <p:spPr>
          <a:xfrm>
            <a:off x="2065870" y="3332993"/>
            <a:ext cx="19229153" cy="4859462"/>
          </a:xfrm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Thank You </a:t>
            </a:r>
          </a:p>
        </p:txBody>
      </p:sp>
      <p:sp>
        <p:nvSpPr>
          <p:cNvPr id="162" name="AP23110010977- T.Sathya…"/>
          <p:cNvSpPr txBox="1"/>
          <p:nvPr>
            <p:ph type="body" idx="1"/>
          </p:nvPr>
        </p:nvSpPr>
        <p:spPr>
          <a:xfrm>
            <a:off x="14761069" y="8443634"/>
            <a:ext cx="21005804" cy="9296403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"/>
              </a:lnSpc>
              <a:buSzTx/>
              <a:buNone/>
              <a:defRPr sz="4300"/>
            </a:pPr>
            <a:r>
              <a:t>AP23110010977 - T. Satya Vardhan</a:t>
            </a:r>
            <a:br/>
          </a:p>
          <a:p>
            <a:pPr marL="0" indent="0">
              <a:lnSpc>
                <a:spcPct val="10000"/>
              </a:lnSpc>
              <a:buSzTx/>
              <a:buNone/>
              <a:defRPr sz="4300"/>
            </a:pPr>
          </a:p>
        </p:txBody>
      </p:sp>
      <p:pic>
        <p:nvPicPr>
          <p:cNvPr id="163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02960" y="20831"/>
            <a:ext cx="7364091" cy="46993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739196" y="6802111"/>
            <a:ext cx="6276358" cy="3513982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Any…"/>
          <p:cNvSpPr txBox="1"/>
          <p:nvPr/>
        </p:nvSpPr>
        <p:spPr>
          <a:xfrm>
            <a:off x="1646265" y="8718746"/>
            <a:ext cx="7379971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10000">
                <a:solidFill>
                  <a:srgbClr val="FFFFFF"/>
                </a:solidFill>
                <a:latin typeface="Cochin"/>
                <a:ea typeface="Cochin"/>
                <a:cs typeface="Cochin"/>
                <a:sym typeface="Cochin"/>
              </a:defRPr>
            </a:pPr>
            <a:r>
              <a:t>Any  </a:t>
            </a:r>
          </a:p>
          <a:p>
            <a:pPr>
              <a:defRPr b="1" sz="10000">
                <a:solidFill>
                  <a:srgbClr val="FFFFFF"/>
                </a:solidFill>
                <a:latin typeface="Cochin"/>
                <a:ea typeface="Cochin"/>
                <a:cs typeface="Cochin"/>
                <a:sym typeface="Cochin"/>
              </a:defRPr>
            </a:pPr>
            <a:r>
              <a:t>Questions???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14:warp dir="in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5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0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4" grpId="4"/>
      <p:bldP build="whole" bldLvl="1" animBg="1" rev="0" advAuto="0" spid="163" grpId="5"/>
      <p:bldP build="whole" bldLvl="1" animBg="1" rev="0" advAuto="0" spid="161" grpId="1"/>
      <p:bldP build="whole" bldLvl="1" animBg="1" rev="0" advAuto="0" spid="162" grpId="3"/>
      <p:bldP build="whole" bldLvl="1" animBg="1" rev="0" advAuto="0" spid="165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07230" y="-11644"/>
            <a:ext cx="24238434" cy="13574547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Abstr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Abstract </a:t>
            </a:r>
          </a:p>
        </p:txBody>
      </p:sp>
      <p:sp>
        <p:nvSpPr>
          <p:cNvPr id="124" name="This project implements an interactive Treasure Hunt Game that challenges player.…"/>
          <p:cNvSpPr txBox="1"/>
          <p:nvPr>
            <p:ph type="body" idx="1"/>
          </p:nvPr>
        </p:nvSpPr>
        <p:spPr>
          <a:xfrm>
            <a:off x="1405688" y="2532046"/>
            <a:ext cx="14001104" cy="10531508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Copperplate"/>
                <a:ea typeface="Copperplate"/>
                <a:cs typeface="Copperplate"/>
                <a:sym typeface="Copperplate"/>
              </a:defRPr>
            </a:pPr>
            <a:r>
              <a:t>This project implements an interactive </a:t>
            </a:r>
            <a:r>
              <a:rPr b="1"/>
              <a:t>Treasure Hunt Game</a:t>
            </a:r>
            <a:r>
              <a:t> that challenges player.	</a:t>
            </a:r>
          </a:p>
          <a:p>
            <a:pPr>
              <a:defRPr>
                <a:latin typeface="Copperplate"/>
                <a:ea typeface="Copperplate"/>
                <a:cs typeface="Copperplate"/>
                <a:sym typeface="Copperplate"/>
              </a:defRPr>
            </a:pPr>
            <a:r>
              <a:t>it which we use the basic algorithm and implement the code.</a:t>
            </a:r>
          </a:p>
          <a:p>
            <a:pPr>
              <a:defRPr>
                <a:latin typeface="Copperplate"/>
                <a:ea typeface="Copperplate"/>
                <a:cs typeface="Copperplate"/>
                <a:sym typeface="Copperplate"/>
              </a:defRPr>
            </a:pPr>
            <a:r>
              <a:t>	Implements BFS algorithm for pathfinding algorithm.</a:t>
            </a:r>
          </a:p>
          <a:p>
            <a:pPr>
              <a:defRPr>
                <a:latin typeface="Copperplate"/>
                <a:ea typeface="Copperplate"/>
                <a:cs typeface="Copperplate"/>
                <a:sym typeface="Copperplate"/>
              </a:defRPr>
            </a:pPr>
            <a:r>
              <a:t>Player input is taken for directional moves (W, A, S, D).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01780" y="-2735"/>
            <a:ext cx="24201908" cy="13563710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METHODS…"/>
          <p:cNvSpPr txBox="1"/>
          <p:nvPr/>
        </p:nvSpPr>
        <p:spPr>
          <a:xfrm>
            <a:off x="-25400" y="1211905"/>
            <a:ext cx="24434801" cy="11660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000">
                <a:solidFill>
                  <a:srgbClr val="FFFFFF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METHODS</a:t>
            </a:r>
          </a:p>
          <a:p>
            <a:pPr algn="l" defTabSz="457200">
              <a:lnSpc>
                <a:spcPct val="115000"/>
              </a:lnSpc>
              <a:spcBef>
                <a:spcPts val="800"/>
              </a:spcBef>
              <a:defRPr sz="6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1.void initialize_game()</a:t>
            </a:r>
          </a:p>
          <a:p>
            <a:pPr marL="457200" indent="-228600" algn="l" defTabSz="457200">
              <a:lnSpc>
                <a:spcPct val="115000"/>
              </a:lnSpc>
              <a:spcBef>
                <a:spcPts val="800"/>
              </a:spcBef>
              <a:buSzPct val="83333"/>
              <a:buFont typeface="Symbol"/>
              <a:buChar char="·"/>
              <a:tabLst>
                <a:tab pos="457200" algn="l"/>
              </a:tabLst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Purpose: Sets up the game board, places a treasure at a random location, initializes the player position, and sets the score to zero.</a:t>
            </a:r>
          </a:p>
          <a:p>
            <a:pPr algn="l" defTabSz="457200">
              <a:lnSpc>
                <a:spcPct val="115000"/>
              </a:lnSpc>
              <a:spcBef>
                <a:spcPts val="800"/>
              </a:spcBef>
              <a:defRPr sz="5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2.void render_board(char grid[GRID_SIZE][GRID_SIZE], Player player)</a:t>
            </a:r>
          </a:p>
          <a:p>
            <a:pPr marL="457200" indent="-228600" algn="l" defTabSz="457200">
              <a:lnSpc>
                <a:spcPct val="115000"/>
              </a:lnSpc>
              <a:spcBef>
                <a:spcPts val="800"/>
              </a:spcBef>
              <a:buSzPct val="83333"/>
              <a:buFont typeface="Symbol"/>
              <a:buChar char="·"/>
              <a:tabLst>
                <a:tab pos="457200" algn="l"/>
              </a:tabLst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Purpose: Displays the current state of the game board, showing the player’s position, empty spaces, obstacles, and the treasure.</a:t>
            </a:r>
          </a:p>
          <a:p>
            <a:pPr algn="l" defTabSz="457200">
              <a:lnSpc>
                <a:spcPct val="115000"/>
              </a:lnSpc>
              <a:spcBef>
                <a:spcPts val="800"/>
              </a:spcBef>
              <a:defRPr sz="5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3.void move (Player&amp; player, char grid[GRID_SIZE][GRID_SIZE], char direction)</a:t>
            </a:r>
          </a:p>
          <a:p>
            <a:pPr marL="457200" indent="-228600" algn="l" defTabSz="457200">
              <a:lnSpc>
                <a:spcPct val="115000"/>
              </a:lnSpc>
              <a:spcBef>
                <a:spcPts val="800"/>
              </a:spcBef>
              <a:buSzPct val="83333"/>
              <a:buFont typeface="Symbol"/>
              <a:buChar char="·"/>
              <a:tabLst>
                <a:tab pos="457200" algn="l"/>
              </a:tabLst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Purpose: Accepts a direction (up, down, left, right) and moves the player accordingly if the move is valid.</a:t>
            </a:r>
          </a:p>
          <a:p>
            <a:pPr algn="l" defTabSz="457200">
              <a:lnSpc>
                <a:spcPct val="115000"/>
              </a:lnSpc>
              <a:spcBef>
                <a:spcPts val="800"/>
              </a:spcBef>
              <a:defRPr sz="5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4.void add_new_obstacle (char grid [GRID_SIZE][GRID_SIZE], int numObstacles)</a:t>
            </a:r>
          </a:p>
          <a:p>
            <a:pPr marL="457200" indent="-228600" algn="l" defTabSz="457200">
              <a:lnSpc>
                <a:spcPct val="115000"/>
              </a:lnSpc>
              <a:spcBef>
                <a:spcPts val="800"/>
              </a:spcBef>
              <a:buSzPct val="83333"/>
              <a:buFont typeface="Symbol"/>
              <a:buChar char="·"/>
              <a:tabLst>
                <a:tab pos="457200" algn="l"/>
              </a:tabLst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Purpose: Randomly places a specified number of obstacles on the grid in empty spaces.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push dir="l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601928" y="-37284"/>
            <a:ext cx="22039718" cy="13790568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Basic Introduction of Ga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Basic Introduction of Game</a:t>
            </a:r>
          </a:p>
        </p:txBody>
      </p:sp>
      <p:sp>
        <p:nvSpPr>
          <p:cNvPr id="131" name="The game involves a random  grid where a player must find hidden treasure within a limited number of moves.avoiding obstacles scattered randomly on the grid.…"/>
          <p:cNvSpPr txBox="1"/>
          <p:nvPr>
            <p:ph type="body" idx="1"/>
          </p:nvPr>
        </p:nvSpPr>
        <p:spPr>
          <a:xfrm>
            <a:off x="9306400" y="2254482"/>
            <a:ext cx="14304755" cy="11223890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Copperplate"/>
                <a:ea typeface="Copperplate"/>
                <a:cs typeface="Copperplate"/>
                <a:sym typeface="Copperplate"/>
              </a:defRPr>
            </a:pPr>
            <a:r>
              <a:t>The game involves a random  grid where a player must find hidden treasure within a limited number of moves.avoiding obstacles scattered randomly on the grid. </a:t>
            </a:r>
          </a:p>
          <a:p>
            <a:pPr>
              <a:defRPr>
                <a:latin typeface="Copperplate"/>
                <a:ea typeface="Copperplate"/>
                <a:cs typeface="Copperplate"/>
                <a:sym typeface="Copperplate"/>
              </a:defRPr>
            </a:pPr>
            <a:r>
              <a:t>The player starts in the top-left corner and can move up, down, left, or right. </a:t>
            </a:r>
          </a:p>
          <a:p>
            <a:pPr>
              <a:defRPr>
                <a:latin typeface="Copperplate"/>
                <a:ea typeface="Copperplate"/>
                <a:cs typeface="Copperplate"/>
                <a:sym typeface="Copperplate"/>
              </a:defRPr>
            </a:pPr>
            <a:r>
              <a:t>If they get close to the treasure, a hint is provided.</a:t>
            </a:r>
          </a:p>
          <a:p>
            <a:pPr>
              <a:defRPr>
                <a:latin typeface="Copperplate"/>
                <a:ea typeface="Copperplate"/>
                <a:cs typeface="Copperplate"/>
                <a:sym typeface="Copperplate"/>
              </a:defRPr>
            </a:pPr>
            <a:r>
              <a:t> The game ends if the player finds the treasure or exhausts all available moves.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35058" y="8936"/>
            <a:ext cx="22039717" cy="13790569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Grid Setup: Initialises a grid map with a treasure and random obstacles.…"/>
          <p:cNvSpPr txBox="1"/>
          <p:nvPr>
            <p:ph type="body" idx="1"/>
          </p:nvPr>
        </p:nvSpPr>
        <p:spPr>
          <a:xfrm>
            <a:off x="476574" y="2476462"/>
            <a:ext cx="16359418" cy="10761759"/>
          </a:xfrm>
          <a:prstGeom prst="rect">
            <a:avLst/>
          </a:prstGeom>
        </p:spPr>
        <p:txBody>
          <a:bodyPr/>
          <a:lstStyle/>
          <a:p>
            <a:pPr marL="596900" indent="-596900" defTabSz="775969">
              <a:spcBef>
                <a:spcPts val="5500"/>
              </a:spcBef>
              <a:defRPr sz="4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	</a:t>
            </a:r>
            <a:r>
              <a:rPr b="1">
                <a:latin typeface="Copperplate"/>
                <a:ea typeface="Copperplate"/>
                <a:cs typeface="Copperplate"/>
                <a:sym typeface="Copperplate"/>
              </a:rPr>
              <a:t>Grid Setup</a:t>
            </a:r>
            <a:r>
              <a:rPr>
                <a:latin typeface="Copperplate"/>
                <a:ea typeface="Copperplate"/>
                <a:cs typeface="Copperplate"/>
                <a:sym typeface="Copperplate"/>
              </a:rPr>
              <a:t>: Initialises a grid map with a treasure and random obstacles.</a:t>
            </a:r>
            <a:endParaRPr>
              <a:latin typeface="Copperplate"/>
              <a:ea typeface="Copperplate"/>
              <a:cs typeface="Copperplate"/>
              <a:sym typeface="Copperplate"/>
            </a:endParaRPr>
          </a:p>
          <a:p>
            <a:pPr marL="596900" indent="-596900" defTabSz="775969">
              <a:spcBef>
                <a:spcPts val="5500"/>
              </a:spcBef>
              <a:defRPr sz="45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	</a:t>
            </a:r>
            <a:r>
              <a:rPr b="1"/>
              <a:t>Player Start Position</a:t>
            </a:r>
            <a:r>
              <a:t>: The player starts in the top-left corner and navigates using directional inputs.</a:t>
            </a:r>
          </a:p>
          <a:p>
            <a:pPr marL="596900" indent="-596900" defTabSz="775969">
              <a:spcBef>
                <a:spcPts val="5500"/>
              </a:spcBef>
              <a:defRPr sz="45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	</a:t>
            </a:r>
            <a:r>
              <a:rPr b="1"/>
              <a:t>Movement and Boundaries</a:t>
            </a:r>
            <a:r>
              <a:t>: Each move checks for grid boundaries and obstacles to ensure valid player movement.</a:t>
            </a:r>
          </a:p>
          <a:p>
            <a:pPr marL="596900" indent="-596900" defTabSz="775969">
              <a:spcBef>
                <a:spcPts val="5500"/>
              </a:spcBef>
              <a:defRPr sz="45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	</a:t>
            </a:r>
            <a:r>
              <a:rPr b="1"/>
              <a:t>Game End Conditions</a:t>
            </a:r>
            <a:r>
              <a:t>: The game ends when the player finds the treasure or uses all available moves.</a:t>
            </a:r>
          </a:p>
        </p:txBody>
      </p:sp>
      <p:sp>
        <p:nvSpPr>
          <p:cNvPr id="135" name="Key Features of the Treasure Hunt Ga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17244">
              <a:defRPr sz="8300"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Key Features of the Treasure Hunt Game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764871" y="38999"/>
            <a:ext cx="21795895" cy="13638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Algorithm used"/>
          <p:cNvSpPr txBox="1"/>
          <p:nvPr>
            <p:ph type="title"/>
          </p:nvPr>
        </p:nvSpPr>
        <p:spPr>
          <a:xfrm>
            <a:off x="1205564" y="355600"/>
            <a:ext cx="21005802" cy="2286000"/>
          </a:xfrm>
          <a:prstGeom prst="rect">
            <a:avLst/>
          </a:prstGeom>
        </p:spPr>
        <p:txBody>
          <a:bodyPr/>
          <a:lstStyle>
            <a:lvl1pPr>
              <a:defRPr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 Algorithm used</a:t>
            </a:r>
          </a:p>
        </p:txBody>
      </p:sp>
      <p:sp>
        <p:nvSpPr>
          <p:cNvPr id="139" name="1. Breadth-First Search (BFS):…"/>
          <p:cNvSpPr txBox="1"/>
          <p:nvPr>
            <p:ph type="body" idx="1"/>
          </p:nvPr>
        </p:nvSpPr>
        <p:spPr>
          <a:xfrm>
            <a:off x="7401042" y="2840689"/>
            <a:ext cx="16400520" cy="9914222"/>
          </a:xfrm>
          <a:prstGeom prst="rect">
            <a:avLst/>
          </a:prstGeom>
        </p:spPr>
        <p:txBody>
          <a:bodyPr/>
          <a:lstStyle/>
          <a:p>
            <a:pPr marL="0" indent="0" defTabSz="511809">
              <a:spcBef>
                <a:spcPts val="3600"/>
              </a:spcBef>
              <a:buSzTx/>
              <a:buNone/>
              <a:defRPr sz="43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1. Breadth-First Search (BFS):</a:t>
            </a:r>
          </a:p>
          <a:p>
            <a:pPr marL="0" indent="0" defTabSz="511809">
              <a:spcBef>
                <a:spcPts val="3600"/>
              </a:spcBef>
              <a:buSzTx/>
              <a:buNone/>
              <a:defRPr sz="17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	•</a:t>
            </a:r>
            <a:r>
              <a:rPr sz="3700"/>
              <a:t>	</a:t>
            </a:r>
            <a:r>
              <a:rPr b="1" sz="3700"/>
              <a:t>Purpose</a:t>
            </a:r>
            <a:r>
              <a:rPr sz="3700"/>
              <a:t>: Finds the shortest path to the treasure.</a:t>
            </a:r>
            <a:endParaRPr sz="3700"/>
          </a:p>
          <a:p>
            <a:pPr marL="0" indent="0" defTabSz="511809">
              <a:spcBef>
                <a:spcPts val="3600"/>
              </a:spcBef>
              <a:buSzTx/>
              <a:buNone/>
              <a:defRPr sz="37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	•	</a:t>
            </a:r>
            <a:r>
              <a:rPr b="1"/>
              <a:t>Mechanism</a:t>
            </a:r>
            <a:r>
              <a:t>: Explores all neighboring cells level by level using a queue.</a:t>
            </a:r>
          </a:p>
          <a:p>
            <a:pPr marL="0" indent="0" defTabSz="511809">
              <a:spcBef>
                <a:spcPts val="3600"/>
              </a:spcBef>
              <a:buSzTx/>
              <a:buNone/>
              <a:defRPr sz="37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•	Advantages:</a:t>
            </a:r>
          </a:p>
          <a:p>
            <a:pPr marL="0" indent="0" defTabSz="511809">
              <a:spcBef>
                <a:spcPts val="3600"/>
              </a:spcBef>
              <a:buSzTx/>
              <a:buNone/>
              <a:defRPr sz="37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	•	Guarantees the shortest path in an unweighted grid.</a:t>
            </a:r>
          </a:p>
          <a:p>
            <a:pPr marL="0" indent="0" defTabSz="511809">
              <a:spcBef>
                <a:spcPts val="3600"/>
              </a:spcBef>
              <a:buSzTx/>
              <a:buNone/>
              <a:defRPr sz="37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	•	Provides distance hints to the player after each move.</a:t>
            </a:r>
          </a:p>
          <a:p>
            <a:pPr marL="0" indent="0" defTabSz="511809">
              <a:spcBef>
                <a:spcPts val="3600"/>
              </a:spcBef>
              <a:buSzTx/>
              <a:buNone/>
              <a:defRPr sz="3700"/>
            </a:pPr>
            <a:r>
              <a:t>	</a:t>
            </a:r>
            <a:r>
              <a:rPr>
                <a:latin typeface="Copperplate"/>
                <a:ea typeface="Copperplate"/>
                <a:cs typeface="Copperplate"/>
                <a:sym typeface="Copperplate"/>
              </a:rPr>
              <a:t>Implementation:</a:t>
            </a:r>
            <a:endParaRPr>
              <a:latin typeface="Copperplate"/>
              <a:ea typeface="Copperplate"/>
              <a:cs typeface="Copperplate"/>
              <a:sym typeface="Copperplate"/>
            </a:endParaRPr>
          </a:p>
          <a:p>
            <a:pPr marL="0" indent="0" defTabSz="511809">
              <a:spcBef>
                <a:spcPts val="3600"/>
              </a:spcBef>
              <a:buSzTx/>
              <a:buNone/>
              <a:defRPr sz="37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	•	Starts from the player’s position, marking visited cells.</a:t>
            </a:r>
          </a:p>
          <a:p>
            <a:pPr marL="0" indent="0" defTabSz="511809">
              <a:spcBef>
                <a:spcPts val="3600"/>
              </a:spcBef>
              <a:buSzTx/>
              <a:buNone/>
              <a:defRPr sz="37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	•	Returns the distance once the treasure is reached.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62881" y="38999"/>
            <a:ext cx="21795893" cy="13638002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ext"/>
          <p:cNvSpPr txBox="1"/>
          <p:nvPr/>
        </p:nvSpPr>
        <p:spPr>
          <a:xfrm>
            <a:off x="4279351" y="3590619"/>
            <a:ext cx="8439870" cy="54813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43" name="Rectangle"/>
          <p:cNvSpPr/>
          <p:nvPr/>
        </p:nvSpPr>
        <p:spPr>
          <a:xfrm>
            <a:off x="-1566634" y="558548"/>
            <a:ext cx="16647075" cy="12362713"/>
          </a:xfrm>
          <a:prstGeom prst="rect">
            <a:avLst/>
          </a:prstGeom>
          <a:solidFill>
            <a:srgbClr val="000000">
              <a:alpha val="0"/>
            </a:srgbClr>
          </a:solidFill>
          <a:ln w="25400">
            <a:solidFill>
              <a:schemeClr val="accent1">
                <a:alpha val="0"/>
              </a:schemeClr>
            </a:solidFill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44" name="Overall Time Complexity…"/>
          <p:cNvSpPr txBox="1"/>
          <p:nvPr/>
        </p:nvSpPr>
        <p:spPr>
          <a:xfrm>
            <a:off x="744699" y="331835"/>
            <a:ext cx="23752557" cy="13052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8400">
                <a:solidFill>
                  <a:srgbClr val="FFFFFF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Overall Time Complexity</a:t>
            </a:r>
          </a:p>
          <a:p>
            <a:pPr algn="l" defTabSz="457200">
              <a:lnSpc>
                <a:spcPct val="107916"/>
              </a:lnSpc>
              <a:spcBef>
                <a:spcPts val="800"/>
              </a:spcBef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Since displayGrid and bfs are called in every loop iteration, the combined complexity for each move is</a:t>
            </a:r>
          </a:p>
          <a:p>
            <a:pPr defTabSz="457200">
              <a:lnSpc>
                <a:spcPct val="107916"/>
              </a:lnSpc>
              <a:spcBef>
                <a:spcPts val="800"/>
              </a:spcBef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O(GRID_SIZE</a:t>
            </a:r>
            <a:r>
              <a:rPr baseline="31999"/>
              <a:t>2</a:t>
            </a:r>
            <a:r>
              <a:t>+GRID_SIZE</a:t>
            </a:r>
            <a:r>
              <a:rPr baseline="31999"/>
              <a:t>2</a:t>
            </a:r>
            <a:r>
              <a:t>) = O(GRID_SIZE</a:t>
            </a:r>
            <a:r>
              <a:rPr baseline="31999"/>
              <a:t>2</a:t>
            </a:r>
            <a:r>
              <a:t>)</a:t>
            </a:r>
          </a:p>
          <a:p>
            <a:pPr algn="l" defTabSz="457200">
              <a:lnSpc>
                <a:spcPct val="107916"/>
              </a:lnSpc>
              <a:spcBef>
                <a:spcPts val="800"/>
              </a:spcBef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The loop can run up to MAX_MOVES times, the overall time complexity is:</a:t>
            </a:r>
          </a:p>
          <a:p>
            <a:pPr defTabSz="457200">
              <a:lnSpc>
                <a:spcPct val="107916"/>
              </a:lnSpc>
              <a:spcBef>
                <a:spcPts val="800"/>
              </a:spcBef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O(MAX_MOVES</a:t>
            </a:r>
            <a:r>
              <a:t>×</a:t>
            </a:r>
            <a:r>
              <a:t>GRID_SIZE</a:t>
            </a:r>
            <a:r>
              <a:rPr baseline="31999"/>
              <a:t>2</a:t>
            </a:r>
            <a:r>
              <a:t>)</a:t>
            </a:r>
          </a:p>
          <a:p>
            <a:pPr algn="l" defTabSz="457200">
              <a:lnSpc>
                <a:spcPct val="107916"/>
              </a:lnSpc>
              <a:spcBef>
                <a:spcPts val="800"/>
              </a:spcBef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If MAX_MOVES is proportional to GRID_SIZE</a:t>
            </a:r>
            <a:r>
              <a:rPr baseline="31999"/>
              <a:t>2</a:t>
            </a:r>
            <a:br/>
            <a:r>
              <a:t> (e.g., allowing for moves across the entire grid), then the complexity simplifies to:</a:t>
            </a:r>
          </a:p>
          <a:p>
            <a:pPr defTabSz="457200">
              <a:lnSpc>
                <a:spcPct val="107916"/>
              </a:lnSpc>
              <a:spcBef>
                <a:spcPts val="800"/>
              </a:spcBef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O(GRID_SIZE</a:t>
            </a:r>
            <a:r>
              <a:rPr baseline="31999"/>
              <a:t>4</a:t>
            </a:r>
            <a:r>
              <a:t>)</a:t>
            </a:r>
          </a:p>
          <a:p>
            <a:pPr algn="l" defTabSz="457200">
              <a:lnSpc>
                <a:spcPct val="107916"/>
              </a:lnSpc>
              <a:spcBef>
                <a:spcPts val="800"/>
              </a:spcBef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Overall Space Complexity</a:t>
            </a:r>
          </a:p>
          <a:p>
            <a:pPr marL="457200" indent="-228600" algn="l" defTabSz="457200">
              <a:lnSpc>
                <a:spcPct val="107916"/>
              </a:lnSpc>
              <a:spcBef>
                <a:spcPts val="800"/>
              </a:spcBef>
              <a:buSzPct val="83333"/>
              <a:buFont typeface="Symbol"/>
              <a:buChar char="·"/>
              <a:tabLst>
                <a:tab pos="457200" algn="l"/>
              </a:tabLst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Grid Storage: O(GRID_SIZE</a:t>
            </a:r>
            <a:r>
              <a:rPr baseline="31999"/>
              <a:t>2</a:t>
            </a:r>
            <a:r>
              <a:t>), for storing the grid itself.</a:t>
            </a:r>
          </a:p>
          <a:p>
            <a:pPr marL="457200" indent="-228600" algn="l" defTabSz="457200">
              <a:lnSpc>
                <a:spcPct val="107916"/>
              </a:lnSpc>
              <a:spcBef>
                <a:spcPts val="800"/>
              </a:spcBef>
              <a:buSzPct val="83333"/>
              <a:buFont typeface="Symbol"/>
              <a:buChar char="·"/>
              <a:tabLst>
                <a:tab pos="457200" algn="l"/>
              </a:tabLst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BFS Queue and Visited Array: O(GRID_SIZE</a:t>
            </a:r>
            <a:r>
              <a:rPr baseline="31999"/>
              <a:t>2</a:t>
            </a:r>
            <a:r>
              <a:t>), for marking visited cells and storing </a:t>
            </a:r>
          </a:p>
          <a:p>
            <a:pPr marL="457200" indent="-228600" algn="l" defTabSz="457200">
              <a:lnSpc>
                <a:spcPct val="107916"/>
              </a:lnSpc>
              <a:spcBef>
                <a:spcPts val="800"/>
              </a:spcBef>
              <a:buSzPct val="83333"/>
              <a:buFont typeface="Symbol"/>
              <a:buChar char="·"/>
              <a:tabLst>
                <a:tab pos="457200" algn="l"/>
              </a:tabLst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positions in the queue.</a:t>
            </a:r>
          </a:p>
          <a:p>
            <a:pPr algn="l" defTabSz="457200">
              <a:lnSpc>
                <a:spcPct val="107916"/>
              </a:lnSpc>
              <a:spcBef>
                <a:spcPts val="800"/>
              </a:spcBef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Thus, the space complexity is:</a:t>
            </a:r>
          </a:p>
          <a:p>
            <a:pPr defTabSz="457200">
              <a:lnSpc>
                <a:spcPct val="107916"/>
              </a:lnSpc>
              <a:spcBef>
                <a:spcPts val="800"/>
              </a:spcBef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O(GRID_SIZE</a:t>
            </a:r>
            <a:r>
              <a:rPr baseline="31999"/>
              <a:t>2</a:t>
            </a:r>
            <a:r>
              <a:t>)</a:t>
            </a:r>
          </a:p>
          <a:p>
            <a:pPr algn="l" defTabSz="457200">
              <a:lnSpc>
                <a:spcPct val="107916"/>
              </a:lnSpc>
              <a:spcBef>
                <a:spcPts val="800"/>
              </a:spcBef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Overview of time analysis:</a:t>
            </a:r>
          </a:p>
          <a:p>
            <a:pPr marL="457200" indent="-228600" algn="l" defTabSz="457200">
              <a:lnSpc>
                <a:spcPct val="107916"/>
              </a:lnSpc>
              <a:spcBef>
                <a:spcPts val="800"/>
              </a:spcBef>
              <a:buSzPct val="83333"/>
              <a:buFont typeface="Symbol"/>
              <a:buChar char="·"/>
              <a:tabLst>
                <a:tab pos="457200" algn="l"/>
              </a:tabLst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Overall Time Complexity: O(GRID_SIZE</a:t>
            </a:r>
            <a:r>
              <a:rPr baseline="31999"/>
              <a:t>4</a:t>
            </a:r>
            <a:r>
              <a:t>) (assuming MAX_MOVES is proportional to GRID_SIZE</a:t>
            </a:r>
            <a:r>
              <a:rPr baseline="31999"/>
              <a:t>2 </a:t>
            </a:r>
            <a:r>
              <a:t>).</a:t>
            </a:r>
          </a:p>
          <a:p>
            <a:pPr marL="457200" indent="-228600" algn="l" defTabSz="457200">
              <a:lnSpc>
                <a:spcPct val="107916"/>
              </a:lnSpc>
              <a:spcBef>
                <a:spcPts val="800"/>
              </a:spcBef>
              <a:buSzPct val="83333"/>
              <a:buFont typeface="Symbol"/>
              <a:buChar char="·"/>
              <a:tabLst>
                <a:tab pos="457200" algn="l"/>
              </a:tabLst>
              <a:defRPr sz="400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Overall Space Complexity: O(GRID_SIZE</a:t>
            </a:r>
            <a:r>
              <a:rPr baseline="31999"/>
              <a:t>2</a:t>
            </a:r>
            <a:r>
              <a:t>).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12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56908" y="-15291"/>
            <a:ext cx="20619873" cy="13746582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Modules"/>
          <p:cNvSpPr txBox="1"/>
          <p:nvPr>
            <p:ph type="title"/>
          </p:nvPr>
        </p:nvSpPr>
        <p:spPr>
          <a:xfrm>
            <a:off x="399672" y="240472"/>
            <a:ext cx="21005801" cy="2286001"/>
          </a:xfrm>
          <a:prstGeom prst="rect">
            <a:avLst/>
          </a:prstGeom>
        </p:spPr>
        <p:txBody>
          <a:bodyPr/>
          <a:lstStyle>
            <a:lvl1pPr>
              <a:defRPr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Modules</a:t>
            </a:r>
          </a:p>
        </p:txBody>
      </p:sp>
      <p:sp>
        <p:nvSpPr>
          <p:cNvPr id="148" name="Grid Initialization and Management Module:…"/>
          <p:cNvSpPr txBox="1"/>
          <p:nvPr>
            <p:ph type="body" idx="1"/>
          </p:nvPr>
        </p:nvSpPr>
        <p:spPr>
          <a:xfrm>
            <a:off x="1689100" y="2246838"/>
            <a:ext cx="13466479" cy="1019916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16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0" indent="0" algn="ctr">
              <a:spcBef>
                <a:spcPts val="0"/>
              </a:spcBef>
              <a:buSzTx/>
              <a:buNone/>
              <a:defRPr sz="600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Grid Initialization and Management Module: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800"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                          To create and manage the game grid, ensuring it starts in a clean state and includes essential elements 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60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Randomized Treasure and Obstacle Placement Module: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800"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                                To ensure that the game has varying challenges by randomly placing the treasure and obstacles each time </a:t>
            </a:r>
          </a:p>
          <a:p>
            <a:pPr marL="0" indent="0" algn="ctr">
              <a:spcBef>
                <a:spcPts val="0"/>
              </a:spcBef>
              <a:buSzTx/>
              <a:buNone/>
              <a:defRPr sz="840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Map Module: </a:t>
            </a:r>
          </a:p>
          <a:p>
            <a:pPr marL="0" indent="0" algn="ctr">
              <a:spcBef>
                <a:spcPts val="0"/>
              </a:spcBef>
              <a:buSzTx/>
              <a:buNone/>
              <a:defRPr sz="3800"/>
            </a:pPr>
            <a:r>
              <a:t> •</a:t>
            </a:r>
            <a:r>
              <a:rPr>
                <a:latin typeface="Copperplate"/>
                <a:ea typeface="Copperplate"/>
                <a:cs typeface="Copperplate"/>
                <a:sym typeface="Copperplate"/>
              </a:rPr>
              <a:t> The displayGrid() function visualizes the player’s position, obstacles, and the treasure. </a:t>
            </a:r>
            <a:endParaRPr>
              <a:latin typeface="Copperplate"/>
              <a:ea typeface="Copperplate"/>
              <a:cs typeface="Copperplate"/>
              <a:sym typeface="Copperplate"/>
            </a:endParaRPr>
          </a:p>
          <a:p>
            <a:pPr marL="0" indent="0" algn="ctr">
              <a:spcBef>
                <a:spcPts val="0"/>
              </a:spcBef>
              <a:buSzTx/>
              <a:buNone/>
              <a:defRPr sz="38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• The placeObstacles() function manages obstacles on the grid, setting the stage for player navigation.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502435" y="191939"/>
            <a:ext cx="20619873" cy="13746582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Player Movement and Interaction Module:…"/>
          <p:cNvSpPr txBox="1"/>
          <p:nvPr>
            <p:ph type="body" idx="1"/>
          </p:nvPr>
        </p:nvSpPr>
        <p:spPr>
          <a:xfrm>
            <a:off x="5330546" y="1071746"/>
            <a:ext cx="19022190" cy="11572508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None/>
              <a:defRPr sz="60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            </a:t>
            </a:r>
            <a:r>
              <a:t>Player Movement and Interaction Module: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3800"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To facilitate player movement across the grid and provide feedback based on interactions with the game </a:t>
            </a:r>
          </a:p>
          <a:p>
            <a:pPr marL="0" indent="0" algn="ctr">
              <a:spcBef>
                <a:spcPts val="0"/>
              </a:spcBef>
              <a:buSzTx/>
              <a:buNone/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Pathfinding Algorithms Module: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4000"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To implement algorithms that help find the shortest path to the treasure, guiding the player through the grid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60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                  </a:t>
            </a:r>
            <a:r>
              <a:t>Game State Evaluation Module: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sz="4000">
                <a:uFill>
                  <a:solidFill>
                    <a:srgbClr val="000000"/>
                  </a:solidFill>
                </a:u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To assess the current status of the game, including win conditions and available</a:t>
            </a:r>
          </a:p>
          <a:p>
            <a:pPr marL="0" indent="0" algn="ctr">
              <a:spcBef>
                <a:spcPts val="0"/>
              </a:spcBef>
              <a:buSzTx/>
              <a:buNone/>
              <a:defRPr sz="11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sz="6000"/>
              <a:t>Input Handling Module:</a:t>
            </a:r>
          </a:p>
          <a:p>
            <a:pPr marL="0" indent="0" algn="ctr">
              <a:spcBef>
                <a:spcPts val="0"/>
              </a:spcBef>
              <a:buSzTx/>
              <a:buNone/>
              <a:defRPr sz="5400">
                <a:latin typeface="Copperplate"/>
                <a:ea typeface="Copperplate"/>
                <a:cs typeface="Copperplate"/>
                <a:sym typeface="Copperplate"/>
              </a:defRPr>
            </a:pPr>
            <a:r>
              <a:t>To manage user inputs for controlling the player’s movements and making game choices.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